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e93348528ddcbdce#tid=68fb13a9ba80cb000ac8f34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eef6cc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fb925f8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a0232a2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cb8714bb?pid=857557554&amp;color=0,0,0&amp;mp=1&amp;vtp=1&amp;bt=1&amp;bbb=1"/>
          <p:cNvSpPr/>
          <p:nvPr/>
        </p:nvSpPr>
        <p:spPr>
          <a:xfrm>
            <a:off x="832104" y="1080000"/>
            <a:ext cx="10533888" cy="45421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in+名词（</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surprise/amazement/shock/</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sorrow/</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high/low/sweet/loud/soft/weak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surprise/curiosity/impatience/regret/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command/</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gazed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surprise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他诧异地注视着我</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④</a:t>
            </a:r>
            <a:r>
              <a:rPr kumimoji="0" lang="en-US" altLang="zh-CN" sz="1800" b="0" i="0" u="sng"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副词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carefully/immediately/instantly/firmly/slowly/angrily/excitedly/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jumped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broken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glasses.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他小心地跳过碎玻璃</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小贴士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此处也可以把副词</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提到句首</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强调他的小心</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高分表达</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jumped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broken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glasses.</a:t>
            </a:r>
            <a:endParaRPr lang="en-US" altLang="zh-CN" sz="1800" dirty="0"/>
          </a:p>
        </p:txBody>
      </p:sp>
      <p:pic>
        <p:nvPicPr>
          <p:cNvPr id="3" name="P_5_BD#6cb8714bb?pid=857557554&amp;color=0,0,0&amp;mp=1&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8280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6cb8714bb?pid=857557554&amp;color=0,0,0&amp;mp=1&amp;tib=255,255,255&amp;iip=10&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7516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d166fbc7b?pid=fb925f8e8&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融会贯通优化表达</a:t>
            </a:r>
            <a:endParaRPr lang="en-US" altLang="zh-CN" sz="2200" dirty="0"/>
          </a:p>
        </p:txBody>
      </p:sp>
      <p:sp>
        <p:nvSpPr>
          <p:cNvPr id="3" name="P_5_BD#a4bb99d63?pid=d166fbc7b&amp;color=0,0,0&amp;vtp=1&amp;bbb=1&amp;hb=1"/>
          <p:cNvSpPr/>
          <p:nvPr/>
        </p:nvSpPr>
        <p:spPr>
          <a:xfrm>
            <a:off x="832104" y="1422400"/>
            <a:ext cx="10533888" cy="36995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下面我们尝试应用以上技巧细化动作描写。</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“男孩出去玩，回来发现奶奶睡着了，害怕吵到奶奶”的故事背景中，想要描写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“男孩进入房间</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坐下</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的画面：</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原文</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boy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a:t>
            </a:r>
            <a:endParaRPr lang="en-US" altLang="zh-CN" sz="1800" dirty="0"/>
          </a:p>
          <a:p>
            <a:pPr>
              <a:lnSpc>
                <a:spcPts val="3300"/>
              </a:lnSpc>
            </a:pPr>
            <a:r>
              <a:rPr lang="en-US" altLang="zh-CN"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化方案1</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使用具体动词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：walk这个较为笼统的动词可以替换为更具画面感的词tiptoe，意为“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踮着脚走”</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因为担心吵到奶奶），同理sit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down可以替换为sink</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chair，</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表示如释重负的感觉。</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tiptoed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sank</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chair</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男孩蹑手蹑脚地走进房间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然后倒进椅子</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#1.1.2.2</a:t>
            </a:r>
            <a:endParaRPr lang="en-US" altLang="zh-CN" dirty="0"/>
          </a:p>
        </p:txBody>
      </p:sp>
      <p:pic>
        <p:nvPicPr>
          <p:cNvPr id="4" name="P_5_BD#a4bb99d63?pid=d166fbc7b&amp;color=0,0,0&amp;tib=255,255,255&amp;iip=1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41756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4bb99d63?pid=d166fbc7b&amp;color=0,0,0&amp;mp=1&amp;vtp=1&amp;bt=1&amp;bbb=1&amp;hb=1"/>
          <p:cNvSpPr/>
          <p:nvPr/>
        </p:nvSpPr>
        <p:spPr>
          <a:xfrm>
            <a:off x="832104" y="1080000"/>
            <a:ext cx="10533888" cy="3699510"/>
          </a:xfrm>
          <a:prstGeom prst="rect">
            <a:avLst/>
          </a:prstGeom>
          <a:noFill/>
        </p:spPr>
        <p:txBody>
          <a:bodyPr wrap="none" lIns="0" tIns="0" rIns="0" bIns="0" rtlCol="0" anchor="t"/>
          <a:lstStyle/>
          <a:p>
            <a:pPr algn="l">
              <a:lnSpc>
                <a:spcPts val="3300"/>
              </a:lnSpc>
            </a:pP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优化方案2</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联想动作链</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：在“男孩进入房间坐下”这个行为中可以联想到他的其他一系列动作，比如他会</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“坐下后</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长舒一口气</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walked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letting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relief</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坐了下</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松了一口气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优化方案3</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增加修饰成分：可以用slowly、carefully等表现男孩的动作和心理状态。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Slowly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walked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男孩慢慢地走进房间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然后小心翼</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翼地坐了下来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#1.1.4.2</a:t>
            </a:r>
            <a:endParaRPr lang="en-US" altLang="zh-CN" dirty="0"/>
          </a:p>
        </p:txBody>
      </p:sp>
      <p:pic>
        <p:nvPicPr>
          <p:cNvPr id="3" name="P_5_BD#a4bb99d63?pid=d166fbc7b&amp;color=0,0,0&amp;mp=1&amp;tib=255,255,255&amp;iip=1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39114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a4bb99d63?pid=d166fbc7b&amp;color=0,0,0&amp;mp=1&amp;tib=255,255,255&amp;iip=1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4976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4bb99d63?pid=d166fbc7b&amp;color=0,0,0&amp;mp=1&amp;vtp=1&amp;bt=1&amp;bbb=1"/>
          <p:cNvSpPr/>
          <p:nvPr/>
        </p:nvSpPr>
        <p:spPr>
          <a:xfrm>
            <a:off x="832104" y="1078992"/>
            <a:ext cx="10533888" cy="24498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整体优化完之后的版本：</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Slowly,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boy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tiptoed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carefully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sank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chair,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letting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endPar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relief.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慢慢地</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男孩蹑手蹑脚地走进房间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然后小心翼翼地坐进椅子里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松了口气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通过这个例子，我们可以看到，写好动作描写不仅仅是要增加词汇量，更重要的是要通过具体、生动</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的细节来增强语言的表现力，使读者能够在脑海中清晰地想象出场景。在读后续写中，我们可以适当选取</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一两个技巧来丰富动作描写，提升文章的整体质量。</a:t>
            </a:r>
            <a:endParaRPr lang="en-US" altLang="zh-CN" sz="1800" dirty="0"/>
          </a:p>
        </p:txBody>
      </p:sp>
      <p:pic>
        <p:nvPicPr>
          <p:cNvPr id="3" name="P_5_BD#a4bb99d63?pid=d166fbc7b&amp;color=0,0,0&amp;mp=1&amp;tib=255,255,255&amp;iip=1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1554480"/>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9313e2017?pid=a0232a290&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通过动作描写升级以下句子。</a:t>
            </a:r>
            <a:endParaRPr lang="en-US" altLang="zh-CN" sz="1800" dirty="0"/>
          </a:p>
        </p:txBody>
      </p:sp>
      <p:sp>
        <p:nvSpPr>
          <p:cNvPr id="3" name="QB_4_BD.1_1#87a58f52e?vop=1&amp;pid=a0232a290&amp;color=0,0,0&amp;vtp=1&amp;bbb=1&amp;hb=1"/>
          <p:cNvSpPr/>
          <p:nvPr/>
        </p:nvSpPr>
        <p:spPr>
          <a:xfrm>
            <a:off x="832104" y="1491861"/>
            <a:ext cx="10533888" cy="16084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cried.</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她将头埋（V1）到枕头下，失望地抽泣（V2）。</a:t>
            </a:r>
            <a:endParaRPr lang="en-US" altLang="zh-CN" sz="1800" dirty="0"/>
          </a:p>
          <a:p>
            <a:pPr>
              <a:lnSpc>
                <a:spcPts val="33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a:t>
            </a:r>
            <a:endPar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dirty="0"/>
          </a:p>
        </p:txBody>
      </p:sp>
      <p:sp>
        <p:nvSpPr>
          <p:cNvPr id="4" name="QB_4_AN.2_1#87a58f52e.blank?vop=1&amp;pid=a0232a290&amp;color=0,0,0&amp;vpa=1&amp;vtp=1&amp;bbb=1&amp;hb=1"/>
          <p:cNvSpPr/>
          <p:nvPr/>
        </p:nvSpPr>
        <p:spPr>
          <a:xfrm>
            <a:off x="832104" y="2299581"/>
            <a:ext cx="10533888" cy="770255"/>
          </a:xfrm>
          <a:prstGeom prst="rect">
            <a:avLst/>
          </a:prstGeom>
          <a:noFill/>
        </p:spPr>
        <p:txBody>
          <a:bodyPr wrap="square" lIns="0" tIns="0" rIns="0" bIns="0" rtlCol="0" anchor="t"/>
          <a:lstStyle/>
          <a:p>
            <a:pPr>
              <a:lnSpc>
                <a:spcPts val="33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buried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pillow</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sobbed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disappointment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buried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her</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rPr>
              <a:t> </a:t>
            </a:r>
            <a:endParaRPr lang="en-US" altLang="zh-CN" b="0" i="0">
              <a:solidFill>
                <a:srgbClr val="C0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pillow</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sobbing</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disappointment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
        <p:nvSpPr>
          <p:cNvPr id="5" name="QB_4_AS.3_1#87a58f52e?vop=1&amp;pid=a0232a290&amp;color=0,0,0&amp;vtp=1&amp;bbb=1&amp;hb=1"/>
          <p:cNvSpPr/>
          <p:nvPr/>
        </p:nvSpPr>
        <p:spPr>
          <a:xfrm>
            <a:off x="832104" y="314603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本句可采用的方法是使用具体动词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联想动作链和增加修饰成分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且可使用两种句</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式</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V2”；“S+V1,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V2-ing”。</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首先将最普遍的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替换为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把哭的动作描述得更加精准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后使用句式衔接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最后在</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的动作后增加修饰成分</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disappointment，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将人物情感描写得更加具体</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 calcmode="lin" valueType="num">
                                      <p:cBhvr additive="base">
                                        <p:cTn id="2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5">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 calcmode="lin" valueType="num">
                                      <p:cBhvr additive="base">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 calcmode="lin" valueType="num">
                                      <p:cBhvr additive="base">
                                        <p:cTn id="2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additive="base">
                                        <p:cTn id="3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ad1ed6977?vop=1&amp;pid=a0232a290&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clock,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door.</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他瞥了一眼（V1）钟表，抓起（V2）面包，冲出（V3）门外。</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endParaRPr lang="en-US" altLang="zh-CN" sz="1800" dirty="0"/>
          </a:p>
        </p:txBody>
      </p:sp>
      <p:sp>
        <p:nvSpPr>
          <p:cNvPr id="3" name="QB_4_AN.5_1#ad1ed6977.blank?vop=1&amp;pid=a0232a290&amp;color=0,0,0&amp;vpa=2&amp;vtp=1&amp;bbb=1"/>
          <p:cNvSpPr/>
          <p:nvPr/>
        </p:nvSpPr>
        <p:spPr>
          <a:xfrm>
            <a:off x="863060" y="1854065"/>
            <a:ext cx="8066151"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cast</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glimpse</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clock,</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grabbed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bread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dashed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of</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door.</a:t>
            </a:r>
            <a:endParaRPr lang="en-US" altLang="zh-CN" dirty="0"/>
          </a:p>
        </p:txBody>
      </p:sp>
      <p:sp>
        <p:nvSpPr>
          <p:cNvPr id="4" name="QB_4_AS.6_1#ad1ed6977?vop=1&amp;pid=a0232a290&amp;color=0,0,0&amp;vtp=1&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原句用词简单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平铺直叙</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而升级后的句子每个动词都用得恰到好处</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在将人物的动作生动描述出</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来的同时</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还将人物当时的着急状态烘托了出来</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4af419e51?vop=1&amp;pid=a0232a290&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novel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twice,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class.</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读了（V1）两遍这本小说后，他深刻理解了（V2）主题，并在课堂上分享了（V3）自己的见解。</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a:t>
            </a:r>
            <a:endParaRPr lang="en-US" altLang="zh-CN" sz="1800" dirty="0"/>
          </a:p>
        </p:txBody>
      </p:sp>
      <p:sp>
        <p:nvSpPr>
          <p:cNvPr id="3" name="QB_4_AN.8_1#4af419e51.blank?vop=1&amp;pid=a0232a290&amp;color=0,0,0&amp;vpa=3&amp;vtp=1&amp;bbb=1"/>
          <p:cNvSpPr/>
          <p:nvPr/>
        </p:nvSpPr>
        <p:spPr>
          <a:xfrm>
            <a:off x="863060" y="1854065"/>
            <a:ext cx="96281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Having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novel</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twice,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understood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theme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deeply</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shared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thoughts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class.</a:t>
            </a:r>
            <a:endParaRPr lang="en-US" altLang="zh-CN" dirty="0"/>
          </a:p>
        </p:txBody>
      </p:sp>
      <p:sp>
        <p:nvSpPr>
          <p:cNvPr id="4" name="QB_4_AS.9_1#4af419e51?vop=1&amp;pid=a0232a290&amp;color=0,0,0&amp;vtp=1&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本句动作有先后</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可用非谓语形式表示先完成的动作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【V1</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S+V2+and</a:t>
            </a:r>
            <a:r>
              <a:rPr lang="en-US" altLang="zh-CN"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V3】</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3738f811a.fixed?pid=eb5cfe7f2&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写作攻略12</a:t>
            </a:r>
            <a:endParaRPr lang="en-US" altLang="zh-CN" sz="5400" dirty="0"/>
          </a:p>
        </p:txBody>
      </p:sp>
      <p:sp>
        <p:nvSpPr>
          <p:cNvPr id="3" name="C_2_BD#3738f811a.fixed?pid=eb5cfe7f2&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读后续写微技能之动作描写</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241577220?pid=feef6ccb3&amp;color=0,0,0&amp;vtp=1&amp;bt=1&amp;bbb=1&amp;hb=1"/>
          <p:cNvSpPr/>
          <p:nvPr/>
        </p:nvSpPr>
        <p:spPr>
          <a:xfrm>
            <a:off x="832104" y="1078992"/>
            <a:ext cx="10533888" cy="16116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前面我们学习了如何进行神态描写，本篇内容将继续讲解如何进行动作描写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。动词在句子中的作用不</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言而喻</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，同学们虽然会使用动词，但做不到精准描述以及丰富描写。在读后续写内容中</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，运用恰到好处的</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表示动作的动词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，能够丰富文章内容、刻画人物形象</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。下面我们一起来学习一下如何将动作描写运用到续</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写内容当中吧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57557554?pid=fb925f8e8&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三个方法提升动作描写</a:t>
            </a:r>
            <a:endParaRPr lang="en-US" altLang="zh-CN" sz="2200" dirty="0"/>
          </a:p>
        </p:txBody>
      </p:sp>
      <p:sp>
        <p:nvSpPr>
          <p:cNvPr id="3" name="P_5_BD#6cb8714bb?pid=857557554&amp;color=0,0,0&amp;vtp=1&amp;bbb=1&amp;hb=1"/>
          <p:cNvSpPr/>
          <p:nvPr/>
        </p:nvSpPr>
        <p:spPr>
          <a:xfrm>
            <a:off x="832104" y="1422400"/>
            <a:ext cx="10533888" cy="172447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使用具体动词</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动词词汇量匮乏的一个体现就是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，只会用所谓的适用于多个情境的“万能词”，比如提到动作“说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”就只</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能想到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say，涉及“做”就只能想到do。这会让我们的文字表现力受限，描写的场景也会比较模糊，</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因此，</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这个方法要求我们学会把笼统的动词替换为更为精准的词语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，并且尽量展现写作对象的情感态度</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。下面是</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6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把一些模糊动词替换为具体动词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（短语）的例子：</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#1.1</a:t>
            </a:r>
            <a:endParaRPr lang="en-US" altLang="zh-CN" dirty="0"/>
          </a:p>
        </p:txBody>
      </p:sp>
      <p:graphicFrame>
        <p:nvGraphicFramePr>
          <p:cNvPr id="5" name="P_5_BD#6cb8714bb?colgroup=29,26&amp;pid=857557554&amp;color=0,0,0&amp;vtp=1&amp;bbb=1&amp;hb=1"/>
          <p:cNvGraphicFramePr>
            <a:graphicFrameLocks noGrp="1"/>
          </p:cNvGraphicFramePr>
          <p:nvPr/>
        </p:nvGraphicFramePr>
        <p:xfrm>
          <a:off x="832104" y="3263900"/>
          <a:ext cx="10506456" cy="2852738"/>
        </p:xfrm>
        <a:graphic>
          <a:graphicData uri="http://schemas.openxmlformats.org/drawingml/2006/table">
            <a:tbl>
              <a:tblPr/>
              <a:tblGrid>
                <a:gridCol w="5486400"/>
                <a:gridCol w="5020056"/>
              </a:tblGrid>
              <a:tr h="2852738">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宣布</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declare</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保证</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assure</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建议</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：suggest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propose</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轻声说</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：whisper</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喊叫</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嘟囔</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：mumble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murmur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grumble</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恳请</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plead</a:t>
                      </a:r>
                      <a:endParaRPr lang="en-US" altLang="zh-CN" sz="1200" dirty="0"/>
                    </a:p>
                    <a:p>
                      <a:pPr marL="0" lvl="0" indent="0"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结结巴巴地说</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：stutter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stumble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stammer</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2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闲逛</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：wander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stroll</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猛冲</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：dash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rush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storm</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踱步</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踮脚走</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：tiptoe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跛行</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：limp</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溜走</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：slip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sneak</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蹒跚</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：stagger</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P_5_BD#6cb8714bb?colgroup=29,26&amp;pid=857557554&amp;color=0,0,0&amp;mp=1&amp;vtp=1&amp;bt=1&amp;bbb=1&amp;hb=1"/>
          <p:cNvGraphicFramePr>
            <a:graphicFrameLocks noGrp="1"/>
          </p:cNvGraphicFramePr>
          <p:nvPr/>
        </p:nvGraphicFramePr>
        <p:xfrm>
          <a:off x="832104" y="1496695"/>
          <a:ext cx="10506456" cy="3232532"/>
        </p:xfrm>
        <a:graphic>
          <a:graphicData uri="http://schemas.openxmlformats.org/drawingml/2006/table">
            <a:tbl>
              <a:tblPr/>
              <a:tblGrid>
                <a:gridCol w="5486400"/>
                <a:gridCol w="5020056"/>
              </a:tblGrid>
              <a:tr h="1477582">
                <a:tc rowSpan="2">
                  <a:txBody>
                    <a:bodyPr/>
                    <a:lstStyle/>
                    <a:p>
                      <a:pPr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盯着看</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：stare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gaze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peer</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怒目而视</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：glare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扫视：glance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sweep/take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偷看</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窥视：peek</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peep</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注意到</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发现：spot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notice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2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眉开眼笑</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：beam</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ear</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喜形于色</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：glow</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低声轻笑</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：chuckle</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咯咯笑</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：giggle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54950">
                <a:tc vMerge="1">
                  <a:tcPr/>
                </a:tc>
                <a:tc>
                  <a:txBody>
                    <a:bodyPr/>
                    <a:lstStyle/>
                    <a:p>
                      <a:pPr marL="0" indent="0" algn="ctr" hangingPunct="0">
                        <a:lnSpc>
                          <a:spcPts val="2200"/>
                        </a:lnSpc>
                      </a:pP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touch</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重击</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拳打：pound</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thump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punch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beat</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掌掴</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：slap</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抓</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：seize</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grasp</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grab</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clutch</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take/catch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2" name="P_5_BD#6cb8714bb?colgroup=29,26&amp;pid=857557554&amp;color=0,0,0&amp;mp=1&amp;vtp=1&amp;bt=1&amp;bbb=1"/>
          <p:cNvSpPr txBox="1"/>
          <p:nvPr/>
        </p:nvSpPr>
        <p:spPr>
          <a:xfrm>
            <a:off x="10979488" y="1078992"/>
            <a:ext cx="359073" cy="296748"/>
          </a:xfrm>
          <a:prstGeom prst="rect">
            <a:avLst/>
          </a:prstGeom>
          <a:noFill/>
        </p:spPr>
        <p:txBody>
          <a:bodyPr vert="horz" wrap="none" lIns="0" tIns="0" rIns="0" bIns="0" rtlCol="0">
            <a:spAutoFit/>
          </a:bodyPr>
          <a:lstStyle/>
          <a:p>
            <a:pPr algn="r">
              <a:lnSpc>
                <a:spcPts val="2500"/>
              </a:lnSpc>
            </a:pPr>
            <a:r>
              <a:rPr lang="zh-CN" altLang="en-US" sz="1400">
                <a:latin typeface="Times New Roman" panose="02020603050405020304" pitchFamily="34" charset="0"/>
              </a:rPr>
              <a:t>续表</a:t>
            </a:r>
            <a:endParaRPr lang="zh-CN" altLang="en-US" sz="1400">
              <a:latin typeface="Times New Roman" panose="020206030504050203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cb8714bb?pid=857557554&amp;color=0,0,0&amp;vtp=1&amp;bt=1&amp;bbb=1&amp;hb=1"/>
          <p:cNvSpPr/>
          <p:nvPr/>
        </p:nvSpPr>
        <p:spPr>
          <a:xfrm>
            <a:off x="832104" y="1080000"/>
            <a:ext cx="10533888" cy="4926330"/>
          </a:xfrm>
          <a:prstGeom prst="rect">
            <a:avLst/>
          </a:prstGeom>
          <a:noFill/>
        </p:spPr>
        <p:txBody>
          <a:bodyPr wrap="none" lIns="0" tIns="0" rIns="0" bIns="0" rtlCol="0" anchor="t"/>
          <a:lstStyle/>
          <a:p>
            <a:pPr algn="l">
              <a:lnSpc>
                <a:spcPts val="28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2.联想动作链</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这个方法要求我们在进行动作描写之前要先给写作对象一个关键动作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，比如run、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walk、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等。我们可以对关键动作进行联想，用其他动作来补充，或者将其分解成一系列简单的动作</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，逐一</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描述</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，形成动作链，使描写具有画面感，人物更立体。这个方法的核心在于串联2—3</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个动词形成动作链，</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这可以让你的故事呈现出连续性</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，更好地吸引读者的注意力。</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我们可以采用以下几种句式结构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2800"/>
              </a:lnSpc>
            </a:pPr>
            <a:r>
              <a:rPr lang="en-US" altLang="zh-CN" b="1"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句式</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（2或3个并列谓语，动作依次发生）：</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and谓语动作2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t>
            </a:r>
            <a:endParaRPr lang="en-US" altLang="zh-CN" sz="1800" dirty="0"/>
          </a:p>
          <a:p>
            <a:pPr>
              <a:lnSpc>
                <a:spcPts val="28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+谓语动作1，谓语动作2</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谓语动作3</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a:t>
            </a:r>
            <a:endParaRPr lang="en-US" altLang="zh-CN"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·抱住爸爸=冲上前+跳进怀抱</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8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dashed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forwards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jumped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Dad's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embrace.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她冲上前去</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跳进了爸爸的怀抱里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28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·示意停车=看到车+走到路中间+招手</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8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looked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stepped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road,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held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up</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stop</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他抬头看着汽车</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6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走到马路上</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举起手来示意停车</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P_5_BD#6cb8714bb?pid=857557554&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65955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_BD#6cb8714bb?pid=857557554&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356281"/>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cb8714bb?pid=857557554&amp;color=0,0,0&amp;mp=1&amp;vtp=1&amp;bt=1&amp;bbb=1"/>
          <p:cNvSpPr/>
          <p:nvPr/>
        </p:nvSpPr>
        <p:spPr>
          <a:xfrm>
            <a:off x="832104" y="1080000"/>
            <a:ext cx="10533888" cy="4894580"/>
          </a:xfrm>
          <a:prstGeom prst="rect">
            <a:avLst/>
          </a:prstGeom>
          <a:noFill/>
        </p:spPr>
        <p:txBody>
          <a:bodyPr wrap="none" lIns="0" tIns="0" rIns="0" bIns="0" rtlCol="0" anchor="t"/>
          <a:lstStyle/>
          <a:p>
            <a:pPr algn="l">
              <a:lnSpc>
                <a:spcPts val="30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句式2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（谓语动作为主要动作，非谓语动作表示伴随）：</a:t>
            </a:r>
            <a:endParaRPr lang="en-US" altLang="zh-CN" sz="1800" dirty="0"/>
          </a:p>
          <a:p>
            <a:pPr>
              <a:lnSpc>
                <a:spcPts val="30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+谓语动作1，非谓语动作2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（and非谓语动作3）【S+V1,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V3-ing）】</a:t>
            </a:r>
            <a:endParaRPr lang="en-US" altLang="zh-CN" sz="1800" dirty="0"/>
          </a:p>
          <a:p>
            <a:pPr>
              <a:lnSpc>
                <a:spcPts val="30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+谓语动作1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and谓语动作2，非谓语动作3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【S+V1</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V3-ing】</a:t>
            </a:r>
            <a:endParaRPr lang="en-US" altLang="zh-CN" sz="1800" dirty="0"/>
          </a:p>
          <a:p>
            <a:pPr>
              <a:lnSpc>
                <a:spcPts val="30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非谓语动作</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1，主语+谓语动作2，非谓语动作3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【V1-ing,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S+V2,</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V3-ing】</a:t>
            </a:r>
            <a:endPar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chemeClr val="tx1"/>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·站着+思考怎么办+尴尬地笑着</a:t>
            </a:r>
            <a:endPar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stood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silently,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wondering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giving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embarrassed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smile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我默默地站在那里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不知道该怎么办</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朝他尴尬地笑了笑</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30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·发现蝴蝶+伸出手+说</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little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girl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found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butterfly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reached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gently,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murmuring</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away!”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小女孩发现一只</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蝴蝶</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轻轻伸出手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小声嘀咕</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别飞走呀</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30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·唱歌+跑+追风筝</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0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Singing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happily,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children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ran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across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field,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chasing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colourful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kites.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孩子们欢快地唱着歌</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跑过田</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28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野</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追逐着五彩斑斓的风筝</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pic>
        <p:nvPicPr>
          <p:cNvPr id="4" name="P_5_BD#6cb8714bb?pid=857557554&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058597"/>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_BD#6cb8714bb?pid=857557554&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194357"/>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P_5_BD#6cb8714bb?pid=857557554&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330119"/>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cb8714bb?pid=857557554&amp;color=0,0,0&amp;mp=1&amp;vtp=1&amp;bt=1&amp;bbb=1&amp;hb=1"/>
          <p:cNvSpPr/>
          <p:nvPr/>
        </p:nvSpPr>
        <p:spPr>
          <a:xfrm>
            <a:off x="832104" y="1080000"/>
            <a:ext cx="10533888" cy="24466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句式3</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（先完成非谓语动作，再进行谓语动作）：</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非谓语动作</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V1（Having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A0AF"/>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），主语+谓语动作2（+and谓语动作3）【V1（Having</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A0AF"/>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A0AF"/>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a:t>
            </a:r>
            <a:r>
              <a:rPr lang="en-US" altLang="zh-CN"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+V2（+and</a:t>
            </a:r>
            <a:r>
              <a:rPr lang="en-US" altLang="zh-CN"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V3）】</a:t>
            </a:r>
            <a:endParaRPr lang="en-US" altLang="zh-CN" b="0" i="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·完成考试+松口气+决定旅行</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completed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exam,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out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relief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decided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trip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relax.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完成考试</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后</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他松了一口气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决定去旅行放松</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P_5_BD#6cb8714bb?pid=857557554&amp;color=0,0,0&amp;tib=255,255,255&amp;iip=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8026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cb8714bb?pid=857557554&amp;color=0,0,0&amp;vtp=1&amp;bt=1&amp;bbb=1"/>
          <p:cNvSpPr/>
          <p:nvPr/>
        </p:nvSpPr>
        <p:spPr>
          <a:xfrm>
            <a:off x="832104" y="1080000"/>
            <a:ext cx="10533888" cy="32804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增加修饰成分</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在描写动作时使用修饰成分可以提供更多的细节</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我们可以用以下几种修饰方式：</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u="sng"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u="sng">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+情感名词</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+delight/excitement/joy/satisfaction/anger/patience/fear/embarrassment/pride/caution/care/</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certainty/</a:t>
            </a:r>
            <a:r>
              <a:rPr lang="en-US" altLang="zh-CN" sz="1800"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excitement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她的眼睛中闪烁着兴奋的光芒</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②</a:t>
            </a:r>
            <a:r>
              <a:rPr kumimoji="0" lang="en-US" altLang="zh-CN" sz="1800" b="0" i="0" u="sng"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with+身体部位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one's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hungry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eyes/sharp</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teeth/shaky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hands/pale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lips/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endPar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ferocious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wolf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stared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Mark</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hungry</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凶猛的狼用饿红了的双眼盯着马克</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#3.1.2.1.1</a:t>
            </a:r>
            <a:endParaRPr lang="en-US" altLang="zh-CN" sz="1800" dirty="0"/>
          </a:p>
        </p:txBody>
      </p:sp>
      <p:pic>
        <p:nvPicPr>
          <p:cNvPr id="3" name="P_5_BD#6cb8714bb?pid=857557554&amp;color=0,0,0&amp;tib=255,255,255&amp;iip=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82802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6cb8714bb?pid=857557554&amp;color=0,0,0&amp;tib=255,255,255&amp;iip=8&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49450"/>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5318</Words>
  <Application>WPS 演示</Application>
  <PresentationFormat>宽屏</PresentationFormat>
  <Paragraphs>184</Paragraphs>
  <Slides>16</Slides>
  <Notes>16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16</vt:i4>
      </vt:variant>
    </vt:vector>
  </HeadingPairs>
  <TitlesOfParts>
    <vt:vector size="31"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等线</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dcterms:created xsi:type="dcterms:W3CDTF">2025-10-24T09:18:00Z</dcterms:created>
  <dcterms:modified xsi:type="dcterms:W3CDTF">2025-10-28T02:10:21Z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0C2694A4CC704B7FA3074715FFB3C4BA_12</vt:lpwstr>
  </property>
  <property fmtid="{D5CDD505-2E9C-101B-9397-08002B2CF9AE}" pid="3" name="KSOProductBuildVer">
    <vt:lpwstr>2052-12.1.0.22529</vt:lpwstr>
  </property>
</Properties>
</file>